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1" r:id="rId3"/>
    <p:sldId id="256" r:id="rId4"/>
    <p:sldId id="263" r:id="rId5"/>
    <p:sldId id="257" r:id="rId6"/>
    <p:sldId id="264" r:id="rId7"/>
    <p:sldId id="258" r:id="rId8"/>
    <p:sldId id="265" r:id="rId9"/>
    <p:sldId id="259" r:id="rId10"/>
    <p:sldId id="266" r:id="rId11"/>
    <p:sldId id="260" r:id="rId12"/>
    <p:sldId id="267" r:id="rId13"/>
    <p:sldId id="268" r:id="rId14"/>
    <p:sldId id="270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C9961B-3FAB-4F1B-8511-2EF7F3CA9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C297325-6ADE-40E3-B18D-843AE7C67A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1DBE82-259A-4CC9-B13C-6336A95EC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2BF0-B92A-478D-B698-7BFE65AC0843}" type="datetimeFigureOut">
              <a:rPr lang="en-SG" smtClean="0"/>
              <a:pPr/>
              <a:t>4/11/2018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F5F927-9D59-4DD3-BA00-544093279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3F2D60-74A9-4827-9F03-B2EB6CB0D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4CEBC-5F6F-4BDB-B583-0B4B9BFE325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41426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767FAA-B3C1-4029-ADB7-0C5D2EB10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05ED55E-0E18-4DEB-BCC3-C42ED568B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40BEF4-3AF1-4DD5-94E7-C5BFB3E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2BF0-B92A-478D-B698-7BFE65AC0843}" type="datetimeFigureOut">
              <a:rPr lang="en-SG" smtClean="0"/>
              <a:pPr/>
              <a:t>4/11/2018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268A11-BFD5-4742-95BD-27E4C6D6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9B4E53-00E0-43D2-BFCE-2605B2684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4CEBC-5F6F-4BDB-B583-0B4B9BFE325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39680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0F50C5C-A590-4537-B261-C9DB51813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0C19CB5-37C7-44B1-959B-C8F5F9C31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2CE575-0E83-45A0-B6A1-79970B773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2BF0-B92A-478D-B698-7BFE65AC0843}" type="datetimeFigureOut">
              <a:rPr lang="en-SG" smtClean="0"/>
              <a:pPr/>
              <a:t>4/11/2018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CF9B6E-7A31-4DFD-93F6-9A187A76C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9AC148-6A8C-4A2C-9D24-B15D6BF01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4CEBC-5F6F-4BDB-B583-0B4B9BFE325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85037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6D4605-B5BA-42A7-A502-DF8D9DC35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6746AF-0F10-4D7B-A776-D6A355A64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6862C5-F37B-4407-AB3B-BAD7DF38A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2BF0-B92A-478D-B698-7BFE65AC0843}" type="datetimeFigureOut">
              <a:rPr lang="en-SG" smtClean="0"/>
              <a:pPr/>
              <a:t>4/11/2018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F97AB8-63FE-40B5-8DE2-28523B282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C1B4A3-E104-416D-BD61-97D5EB5A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4CEBC-5F6F-4BDB-B583-0B4B9BFE325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68591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F82C97-F37C-466A-ADE7-6479EB2E3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9B85D0-3760-445C-9455-5ABCA5D05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919DA3-AE31-42DB-8CED-C86E09359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2BF0-B92A-478D-B698-7BFE65AC0843}" type="datetimeFigureOut">
              <a:rPr lang="en-SG" smtClean="0"/>
              <a:pPr/>
              <a:t>4/11/2018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BBD376-1ED6-4824-9870-959518DEA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9D6165-C748-4C1E-8F7B-2EF9F7D7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4CEBC-5F6F-4BDB-B583-0B4B9BFE325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42212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9629F5-6BEF-4DBB-A61C-7DD2082C8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CDBDE0-329F-4555-A180-BDA48A13F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0C2971-AF68-42FE-B55B-7B0D6E7AA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576BF0-80DB-47D1-8D2C-44B90DA8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2BF0-B92A-478D-B698-7BFE65AC0843}" type="datetimeFigureOut">
              <a:rPr lang="en-SG" smtClean="0"/>
              <a:pPr/>
              <a:t>4/11/2018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B374F7-D439-4C31-ABD0-9863F231D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7583E8-7363-4EF5-9787-6BED7460C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4CEBC-5F6F-4BDB-B583-0B4B9BFE325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57219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50065E-8BBB-4181-B5B3-62F979D59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A19974-467A-415E-964D-66A9EFC1A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B100911-22F1-4637-B116-E3BA648DC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8144A1-ECEF-4D89-A85F-03EB2E051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E3526F2-4173-4C83-9F59-619156228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B062A20-7293-49BE-8311-9A1BC4DD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2BF0-B92A-478D-B698-7BFE65AC0843}" type="datetimeFigureOut">
              <a:rPr lang="en-SG" smtClean="0"/>
              <a:pPr/>
              <a:t>4/11/2018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59B1325-A2AD-4470-BAB3-85C2B7C8D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D533381-3CEB-4327-9F66-4CE1E654C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4CEBC-5F6F-4BDB-B583-0B4B9BFE325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0861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AEB9CF-708F-4BF1-9D8F-E87A4CBF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643C1D7-CABB-4AC0-A8A6-173565CF4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2BF0-B92A-478D-B698-7BFE65AC0843}" type="datetimeFigureOut">
              <a:rPr lang="en-SG" smtClean="0"/>
              <a:pPr/>
              <a:t>4/11/2018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E282FAB-24F1-4E28-98D9-EEF4D812E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A8062B0-95C3-4F3E-BBA4-B0737744C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4CEBC-5F6F-4BDB-B583-0B4B9BFE325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966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0180EEC-A96C-45E1-8342-66ED2CA59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2BF0-B92A-478D-B698-7BFE65AC0843}" type="datetimeFigureOut">
              <a:rPr lang="en-SG" smtClean="0"/>
              <a:pPr/>
              <a:t>4/11/2018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D42FACC-39E8-4B63-B9B1-CE834288E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9CE9A76-1BD4-4346-A0C9-1C34D08B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4CEBC-5F6F-4BDB-B583-0B4B9BFE325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223275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C7CCBE-1448-464D-9F70-C740C5DE5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8563DC-CBCB-4458-B4FA-7F1E6676C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699B32-7C01-41F8-88BC-5920A8C03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5D152D0-DDBE-4F65-8333-96277C88A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2BF0-B92A-478D-B698-7BFE65AC0843}" type="datetimeFigureOut">
              <a:rPr lang="en-SG" smtClean="0"/>
              <a:pPr/>
              <a:t>4/11/2018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09E80E-CC62-4AD7-BE52-559B0C6E1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A931AB-1BEF-456F-AB69-1FEF92452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4CEBC-5F6F-4BDB-B583-0B4B9BFE325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331853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6223D4-3949-457D-B755-DE5059611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1447AF3-E1ED-446F-9AD1-03C854540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664109-19FB-49E5-9104-8B1EDF82E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8A77933-2CDD-4374-A942-2BE2582A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2BF0-B92A-478D-B698-7BFE65AC0843}" type="datetimeFigureOut">
              <a:rPr lang="en-SG" smtClean="0"/>
              <a:pPr/>
              <a:t>4/11/2018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C8B3DA-D0AA-44A6-A686-65BF7F2B6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BA5CA3-4E2F-41BC-BA68-E966FD3FE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4CEBC-5F6F-4BDB-B583-0B4B9BFE325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72378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01927D0-3229-4265-B08A-E53D4ECE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5DC6A63-1196-4DE4-8014-C247E0B5D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753650-4095-4A44-8399-7E15385679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42BF0-B92A-478D-B698-7BFE65AC0843}" type="datetimeFigureOut">
              <a:rPr lang="en-SG" smtClean="0"/>
              <a:pPr/>
              <a:t>4/11/2018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43E7FA-644E-45CF-8726-14A6E5BDF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E6BC9B-144C-4BB3-ACAA-EB85453901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4CEBC-5F6F-4BDB-B583-0B4B9BFE325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xmlns="" val="141711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5497838-8312-44D8-893C-9B75D87DC4C9}"/>
              </a:ext>
            </a:extLst>
          </p:cNvPr>
          <p:cNvSpPr txBox="1"/>
          <p:nvPr/>
        </p:nvSpPr>
        <p:spPr>
          <a:xfrm>
            <a:off x="3274344" y="1126028"/>
            <a:ext cx="575670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/>
              <a:t>彩虹之家家庭营主日分享</a:t>
            </a:r>
            <a:endParaRPr lang="en-SG" altLang="zh-CN" sz="4000" dirty="0"/>
          </a:p>
          <a:p>
            <a:pPr algn="ctr"/>
            <a:endParaRPr lang="en-SG" altLang="zh-CN" sz="4000" dirty="0" smtClean="0"/>
          </a:p>
          <a:p>
            <a:pPr algn="ctr"/>
            <a:r>
              <a:rPr lang="zh-CN" altLang="en-US" sz="9600" dirty="0" smtClean="0"/>
              <a:t>引导</a:t>
            </a:r>
            <a:endParaRPr lang="en-US" altLang="zh-CN" sz="9600" dirty="0" smtClean="0"/>
          </a:p>
          <a:p>
            <a:pPr algn="ctr"/>
            <a:r>
              <a:rPr lang="zh-CN" altLang="en-US" sz="4000" dirty="0" smtClean="0"/>
              <a:t>人</a:t>
            </a:r>
            <a:r>
              <a:rPr lang="zh-CN" altLang="en-US" sz="4000" dirty="0"/>
              <a:t>的方法和神的方法</a:t>
            </a:r>
            <a:endParaRPr lang="en-SG" sz="4000" dirty="0"/>
          </a:p>
        </p:txBody>
      </p:sp>
    </p:spTree>
    <p:extLst>
      <p:ext uri="{BB962C8B-B14F-4D97-AF65-F5344CB8AC3E}">
        <p14:creationId xmlns:p14="http://schemas.microsoft.com/office/powerpoint/2010/main" xmlns="" val="1581497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61CEE21-4F7B-4CC3-B469-B6DAE8E32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9535131"/>
              </p:ext>
            </p:extLst>
          </p:nvPr>
        </p:nvGraphicFramePr>
        <p:xfrm>
          <a:off x="285750" y="720090"/>
          <a:ext cx="11635740" cy="5661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17870">
                  <a:extLst>
                    <a:ext uri="{9D8B030D-6E8A-4147-A177-3AD203B41FA5}">
                      <a16:colId xmlns:a16="http://schemas.microsoft.com/office/drawing/2014/main" xmlns="" val="365478452"/>
                    </a:ext>
                  </a:extLst>
                </a:gridCol>
                <a:gridCol w="5817870">
                  <a:extLst>
                    <a:ext uri="{9D8B030D-6E8A-4147-A177-3AD203B41FA5}">
                      <a16:colId xmlns:a16="http://schemas.microsoft.com/office/drawing/2014/main" xmlns="" val="1969017088"/>
                    </a:ext>
                  </a:extLst>
                </a:gridCol>
              </a:tblGrid>
              <a:tr h="537210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人的方法：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负面的情绪调节</a:t>
                      </a:r>
                      <a:endParaRPr lang="en-S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神的方法：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与神连接的情绪调节</a:t>
                      </a:r>
                      <a:endParaRPr lang="en-SG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0253207"/>
                  </a:ext>
                </a:extLst>
              </a:tr>
              <a:tr h="1417320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使人和睦的人有福了！因为他们必称为神的儿子。</a:t>
                      </a:r>
                      <a:r>
                        <a:rPr lang="zh-CN" altLang="en-US" sz="1600" b="1" dirty="0"/>
                        <a:t>太 </a:t>
                      </a:r>
                      <a:r>
                        <a:rPr lang="en-US" altLang="zh-CN" sz="1600" b="1" dirty="0"/>
                        <a:t>5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9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因为神不是叫人混乱，乃是叫人安静。</a:t>
                      </a:r>
                      <a:r>
                        <a:rPr lang="zh-CN" altLang="en-US" sz="1600" b="1" dirty="0"/>
                        <a:t>林前 </a:t>
                      </a:r>
                      <a:r>
                        <a:rPr lang="en-US" altLang="zh-CN" sz="1600" b="1" dirty="0"/>
                        <a:t>14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33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dirty="0"/>
                        <a:t>主为我们舍命，我们从此就知道何为爱；我们也当为弟兄舍命。</a:t>
                      </a:r>
                      <a:r>
                        <a:rPr lang="zh-CN" altLang="en-US" sz="1600" b="1" dirty="0"/>
                        <a:t>约一 </a:t>
                      </a:r>
                      <a:r>
                        <a:rPr lang="en-US" altLang="zh-CN" sz="1600" b="1" dirty="0"/>
                        <a:t>3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16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600" b="1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体贴肉体的，就是死；体贴圣灵的，乃是生命、平安。</a:t>
                      </a:r>
                      <a:r>
                        <a:rPr lang="zh-CN" altLang="en-US" sz="1600" b="1" dirty="0"/>
                        <a:t>罗马书 </a:t>
                      </a:r>
                      <a:r>
                        <a:rPr lang="en-US" altLang="zh-CN" sz="1600" b="1" dirty="0"/>
                        <a:t>8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600" b="1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凡事谢恩；因为这是神在基督耶稣里向你们所定的旨意。</a:t>
                      </a:r>
                      <a:r>
                        <a:rPr lang="zh-CN" altLang="en-US" sz="1600" b="1" dirty="0"/>
                        <a:t>帖前 </a:t>
                      </a:r>
                      <a:r>
                        <a:rPr lang="en-US" altLang="zh-CN" sz="1600" b="1" dirty="0"/>
                        <a:t>5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18</a:t>
                      </a:r>
                      <a:endParaRPr lang="en-SG" altLang="zh-CN" sz="24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8088015"/>
                  </a:ext>
                </a:extLst>
              </a:tr>
              <a:tr h="967740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怒气伤害自己和对方</a:t>
                      </a:r>
                      <a:endParaRPr lang="en-S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被神调节过的父母才能用神的方法调节孩子</a:t>
                      </a:r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752264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66CCB3-3182-4746-9BB6-83003776D02F}"/>
              </a:ext>
            </a:extLst>
          </p:cNvPr>
          <p:cNvSpPr txBox="1"/>
          <p:nvPr/>
        </p:nvSpPr>
        <p:spPr>
          <a:xfrm>
            <a:off x="285750" y="350758"/>
            <a:ext cx="376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例</a:t>
            </a:r>
            <a:r>
              <a:rPr lang="en-US" altLang="zh-CN" dirty="0"/>
              <a:t>4</a:t>
            </a:r>
            <a:r>
              <a:rPr lang="zh-CN" altLang="en-US" dirty="0"/>
              <a:t>：哪一节经文适用于这个案例？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1967990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66CCB3-3182-4746-9BB6-83003776D02F}"/>
              </a:ext>
            </a:extLst>
          </p:cNvPr>
          <p:cNvSpPr txBox="1"/>
          <p:nvPr/>
        </p:nvSpPr>
        <p:spPr>
          <a:xfrm>
            <a:off x="274320" y="350758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例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endParaRPr lang="en-SG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3A437A9-615D-414E-BED3-A7408B698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4976572"/>
              </p:ext>
            </p:extLst>
          </p:nvPr>
        </p:nvGraphicFramePr>
        <p:xfrm>
          <a:off x="274320" y="720090"/>
          <a:ext cx="11658600" cy="5173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0740">
                  <a:extLst>
                    <a:ext uri="{9D8B030D-6E8A-4147-A177-3AD203B41FA5}">
                      <a16:colId xmlns:a16="http://schemas.microsoft.com/office/drawing/2014/main" xmlns="" val="365478452"/>
                    </a:ext>
                  </a:extLst>
                </a:gridCol>
                <a:gridCol w="5737860">
                  <a:extLst>
                    <a:ext uri="{9D8B030D-6E8A-4147-A177-3AD203B41FA5}">
                      <a16:colId xmlns:a16="http://schemas.microsoft.com/office/drawing/2014/main" xmlns="" val="1969017088"/>
                    </a:ext>
                  </a:extLst>
                </a:gridCol>
              </a:tblGrid>
              <a:tr h="537210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人的方法：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战或逃二选一</a:t>
                      </a:r>
                      <a:endParaRPr lang="en-S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神的方法：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以善胜恶</a:t>
                      </a:r>
                      <a:endParaRPr lang="en-SG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0253207"/>
                  </a:ext>
                </a:extLst>
              </a:tr>
              <a:tr h="141732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跟我关系紧张的老板要回来了。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辞职？对抗？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自我封闭加武装自己。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扩充选择：最理想的状况是什么？你最想做的是什么？</a:t>
                      </a:r>
                      <a:endParaRPr lang="en-SG" altLang="zh-CN" dirty="0"/>
                    </a:p>
                    <a:p>
                      <a:pPr marL="0" indent="0">
                        <a:buNone/>
                      </a:pPr>
                      <a:r>
                        <a:rPr lang="zh-CN" altLang="en-US" dirty="0"/>
                        <a:t>最善长的是什么？最需要改进的是什么？这样能体现什么价值观？带来什么好处和意义？使你成为什么样的人？</a:t>
                      </a:r>
                      <a:endParaRPr lang="en-SG" altLang="zh-CN" dirty="0"/>
                    </a:p>
                    <a:p>
                      <a:pPr marL="0" indent="0">
                        <a:buNone/>
                      </a:pPr>
                      <a:r>
                        <a:rPr lang="en-US" altLang="zh-CN" dirty="0"/>
                        <a:t>5. </a:t>
                      </a:r>
                      <a:r>
                        <a:rPr lang="zh-CN" altLang="en-US" dirty="0"/>
                        <a:t>为了使你成为这样的人，体现这种价值观，哪些能力需要开发？哪些事需要发生？哪一件事是只要进步一分，其他都能跟着进步的？</a:t>
                      </a:r>
                      <a:endParaRPr lang="en-SG" altLang="zh-CN" dirty="0"/>
                    </a:p>
                    <a:p>
                      <a:pPr marL="0" indent="0">
                        <a:buNone/>
                      </a:pPr>
                      <a:r>
                        <a:rPr lang="en-US" altLang="zh-CN" dirty="0"/>
                        <a:t>6. </a:t>
                      </a:r>
                      <a:r>
                        <a:rPr lang="zh-CN" altLang="en-US" dirty="0"/>
                        <a:t>你需要哪方面的帮助？</a:t>
                      </a:r>
                      <a:endParaRPr lang="en-SG" altLang="zh-CN" dirty="0"/>
                    </a:p>
                    <a:p>
                      <a:pPr marL="0" indent="0">
                        <a:buNone/>
                      </a:pP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在小事上忠心，做对的事。（使人合睦）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神的教导充满智慧。（男人要面子，给他台阶下）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其他基督徒的肯定。（主动去找他寻求帮助）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环境的印证。（前嫌尽弃）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神的旨意彰显，你自己的意念呢？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endParaRPr lang="en-SG" altLang="zh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8088015"/>
                  </a:ext>
                </a:extLst>
              </a:tr>
              <a:tr h="967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/>
                        <a:t>自找的出路容易忽略未对付的罪</a:t>
                      </a:r>
                      <a:endParaRPr lang="en-S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罪得对付，荣神益人</a:t>
                      </a:r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7522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55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61CEE21-4F7B-4CC3-B469-B6DAE8E32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9351030"/>
              </p:ext>
            </p:extLst>
          </p:nvPr>
        </p:nvGraphicFramePr>
        <p:xfrm>
          <a:off x="285750" y="720090"/>
          <a:ext cx="11635740" cy="5661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17870">
                  <a:extLst>
                    <a:ext uri="{9D8B030D-6E8A-4147-A177-3AD203B41FA5}">
                      <a16:colId xmlns:a16="http://schemas.microsoft.com/office/drawing/2014/main" xmlns="" val="365478452"/>
                    </a:ext>
                  </a:extLst>
                </a:gridCol>
                <a:gridCol w="5817870">
                  <a:extLst>
                    <a:ext uri="{9D8B030D-6E8A-4147-A177-3AD203B41FA5}">
                      <a16:colId xmlns:a16="http://schemas.microsoft.com/office/drawing/2014/main" xmlns="" val="1969017088"/>
                    </a:ext>
                  </a:extLst>
                </a:gridCol>
              </a:tblGrid>
              <a:tr h="537210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人的方法：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战或逃二选一</a:t>
                      </a:r>
                      <a:endParaRPr lang="en-S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神的方法：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以善胜恶</a:t>
                      </a:r>
                      <a:endParaRPr lang="en-SG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0253207"/>
                  </a:ext>
                </a:extLst>
              </a:tr>
              <a:tr h="1417320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使人和睦的人有福了！因为他们必称为神的儿子。</a:t>
                      </a:r>
                      <a:r>
                        <a:rPr lang="zh-CN" altLang="en-US" sz="1600" b="1" dirty="0"/>
                        <a:t>太 </a:t>
                      </a:r>
                      <a:r>
                        <a:rPr lang="en-US" altLang="zh-CN" sz="1600" b="1" dirty="0"/>
                        <a:t>5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9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因为神不是叫人混乱，乃是叫人安静。</a:t>
                      </a:r>
                      <a:r>
                        <a:rPr lang="zh-CN" altLang="en-US" sz="1600" b="1" dirty="0"/>
                        <a:t>林前 </a:t>
                      </a:r>
                      <a:r>
                        <a:rPr lang="en-US" altLang="zh-CN" sz="1600" b="1" dirty="0"/>
                        <a:t>14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33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dirty="0"/>
                        <a:t>主为我们舍命，我们从此就知道何为爱；我们也当为弟兄舍命。</a:t>
                      </a:r>
                      <a:r>
                        <a:rPr lang="zh-CN" altLang="en-US" sz="1600" b="1" dirty="0"/>
                        <a:t>约一 </a:t>
                      </a:r>
                      <a:r>
                        <a:rPr lang="en-US" altLang="zh-CN" sz="1600" b="1" dirty="0"/>
                        <a:t>3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16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600" b="1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体贴肉体的，就是死；体贴圣灵的，乃是生命、平安。</a:t>
                      </a:r>
                      <a:r>
                        <a:rPr lang="zh-CN" altLang="en-US" sz="1600" b="1" dirty="0"/>
                        <a:t>罗马书 </a:t>
                      </a:r>
                      <a:r>
                        <a:rPr lang="en-US" altLang="zh-CN" sz="1600" b="1" dirty="0"/>
                        <a:t>8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600" b="1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凡事谢恩；因为这是神在基督耶稣里向你们所定的旨意。</a:t>
                      </a:r>
                      <a:r>
                        <a:rPr lang="zh-CN" altLang="en-US" sz="1600" b="1" dirty="0"/>
                        <a:t>帖前 </a:t>
                      </a:r>
                      <a:r>
                        <a:rPr lang="en-US" altLang="zh-CN" sz="1600" b="1" dirty="0"/>
                        <a:t>5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18</a:t>
                      </a:r>
                      <a:endParaRPr lang="en-SG" altLang="zh-CN" sz="24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8088015"/>
                  </a:ext>
                </a:extLst>
              </a:tr>
              <a:tr h="967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/>
                        <a:t>自找的出路容易忽略未对付的罪</a:t>
                      </a:r>
                      <a:endParaRPr lang="en-S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罪得对付，荣神益人</a:t>
                      </a:r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752264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66CCB3-3182-4746-9BB6-83003776D02F}"/>
              </a:ext>
            </a:extLst>
          </p:cNvPr>
          <p:cNvSpPr txBox="1"/>
          <p:nvPr/>
        </p:nvSpPr>
        <p:spPr>
          <a:xfrm>
            <a:off x="285750" y="350758"/>
            <a:ext cx="376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例</a:t>
            </a:r>
            <a:r>
              <a:rPr lang="en-US" altLang="zh-CN" dirty="0"/>
              <a:t>5</a:t>
            </a:r>
            <a:r>
              <a:rPr lang="zh-CN" altLang="en-US" dirty="0"/>
              <a:t>：哪一节经文适用于这个案例？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2172299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61CEE21-4F7B-4CC3-B469-B6DAE8E32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5857252"/>
              </p:ext>
            </p:extLst>
          </p:nvPr>
        </p:nvGraphicFramePr>
        <p:xfrm>
          <a:off x="285750" y="502920"/>
          <a:ext cx="11635740" cy="6206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17870">
                  <a:extLst>
                    <a:ext uri="{9D8B030D-6E8A-4147-A177-3AD203B41FA5}">
                      <a16:colId xmlns:a16="http://schemas.microsoft.com/office/drawing/2014/main" xmlns="" val="365478452"/>
                    </a:ext>
                  </a:extLst>
                </a:gridCol>
                <a:gridCol w="5817870">
                  <a:extLst>
                    <a:ext uri="{9D8B030D-6E8A-4147-A177-3AD203B41FA5}">
                      <a16:colId xmlns:a16="http://schemas.microsoft.com/office/drawing/2014/main" xmlns="" val="1969017088"/>
                    </a:ext>
                  </a:extLst>
                </a:gridCol>
              </a:tblGrid>
              <a:tr h="53721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/>
                        <a:t>主题经文</a:t>
                      </a:r>
                      <a:endParaRPr lang="en-S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/>
                        <a:t>应用</a:t>
                      </a:r>
                      <a:endParaRPr lang="en-SG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0253207"/>
                  </a:ext>
                </a:extLst>
              </a:tr>
              <a:tr h="1417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altLang="zh-CN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600" b="1" dirty="0"/>
                        <a:t>申命记 </a:t>
                      </a:r>
                      <a:r>
                        <a:rPr lang="en-US" altLang="zh-CN" sz="1600" b="1" dirty="0"/>
                        <a:t>6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5-7</a:t>
                      </a:r>
                      <a:endParaRPr lang="en-SG" altLang="zh-CN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800" b="0" dirty="0"/>
                        <a:t>你要尽心、尽性、尽力爱耶和华你的神。我今日所吩咐你的话都要记在心上，也要殷勤教训你的儿女。无论你坐在家里，行在路上，躺下，起来，都要谈论。</a:t>
                      </a: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600" b="1" dirty="0"/>
                        <a:t>太福音 </a:t>
                      </a:r>
                      <a:r>
                        <a:rPr lang="en-US" altLang="zh-CN" sz="1600" b="1" dirty="0"/>
                        <a:t>28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800" b="0" dirty="0"/>
                        <a:t>凡我所吩咐你们的，都教训他们遵守，我就常与你们同在，直到世界的末了。</a:t>
                      </a: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600" b="1" dirty="0"/>
                        <a:t>士师记 </a:t>
                      </a:r>
                      <a:r>
                        <a:rPr lang="en-US" altLang="zh-CN" sz="1600" b="1" dirty="0"/>
                        <a:t>14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800" b="0" dirty="0"/>
                        <a:t>他的父母却不知道这事是出于耶和华，因为祂找机会攻击非利士人。</a:t>
                      </a: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600" b="1" dirty="0"/>
                        <a:t>约书亚记 </a:t>
                      </a:r>
                      <a:r>
                        <a:rPr lang="en-US" altLang="zh-CN" sz="1600" b="1" dirty="0"/>
                        <a:t>5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800" b="0" dirty="0"/>
                        <a:t>他回答说：“不是的，我来是要作耶和华军队的元帅。” 约书亚就俯伏在地下拜，说：“我主有什么话吩咐仆人。”</a:t>
                      </a: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600" b="1" dirty="0"/>
                        <a:t>以西结书 </a:t>
                      </a:r>
                      <a:r>
                        <a:rPr lang="en-US" altLang="zh-CN" sz="1600" b="1" dirty="0"/>
                        <a:t>2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800" b="0" dirty="0"/>
                        <a:t>他们或听或不听，你只管将我的话告诉他们；他们是极其悖逆的。</a:t>
                      </a:r>
                      <a:endParaRPr lang="en-SG" altLang="zh-CN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CN" altLang="en-US" sz="1800" b="0" dirty="0"/>
                        <a:t>要能照神心意管教儿女首先要成为什么样的人？</a:t>
                      </a: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CN" altLang="en-US" sz="1800" b="0" dirty="0"/>
                        <a:t>神会透过什么帮助我们明白祂对我们孩子的心意？</a:t>
                      </a: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CN" altLang="en-US" sz="1800" b="0" dirty="0"/>
                        <a:t>当我们照神的心意，用神启示的方法管教孩子，遇到困难时，我们可以去哪里找帮助？</a:t>
                      </a: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altLang="zh-CN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808801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66CCB3-3182-4746-9BB6-83003776D02F}"/>
              </a:ext>
            </a:extLst>
          </p:cNvPr>
          <p:cNvSpPr txBox="1"/>
          <p:nvPr/>
        </p:nvSpPr>
        <p:spPr>
          <a:xfrm>
            <a:off x="0" y="28247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看看自己记得多少？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xmlns="" val="941806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61CEE21-4F7B-4CC3-B469-B6DAE8E32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9955426"/>
              </p:ext>
            </p:extLst>
          </p:nvPr>
        </p:nvGraphicFramePr>
        <p:xfrm>
          <a:off x="285750" y="514350"/>
          <a:ext cx="11601450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1450">
                  <a:extLst>
                    <a:ext uri="{9D8B030D-6E8A-4147-A177-3AD203B41FA5}">
                      <a16:colId xmlns:a16="http://schemas.microsoft.com/office/drawing/2014/main" xmlns="" val="365478452"/>
                    </a:ext>
                  </a:extLst>
                </a:gridCol>
              </a:tblGrid>
              <a:tr h="537210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zh-CN" altLang="en-US" sz="2000" b="0" dirty="0"/>
                        <a:t>如果你是以扫雅各兄弟的父母，你会怎么做？</a:t>
                      </a:r>
                      <a:endParaRPr lang="en-SG" altLang="zh-CN" sz="2000" b="0" dirty="0"/>
                    </a:p>
                    <a:p>
                      <a:pPr marL="457200" indent="-457200">
                        <a:buAutoNum type="arabicPeriod"/>
                      </a:pPr>
                      <a:endParaRPr lang="en-SG" altLang="zh-CN" sz="2000" b="0" dirty="0"/>
                    </a:p>
                    <a:p>
                      <a:pPr marL="457200" indent="-457200">
                        <a:buAutoNum type="arabicPeriod"/>
                      </a:pPr>
                      <a:r>
                        <a:rPr lang="zh-CN" altLang="en-US" sz="2000" b="0" dirty="0"/>
                        <a:t>如果你是押沙龙的父母，你会怎么做？</a:t>
                      </a:r>
                      <a:endParaRPr lang="en-SG" altLang="zh-CN" sz="2000" b="0" dirty="0"/>
                    </a:p>
                    <a:p>
                      <a:pPr marL="457200" indent="-457200">
                        <a:buAutoNum type="arabicPeriod"/>
                      </a:pPr>
                      <a:endParaRPr lang="en-SG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0253207"/>
                  </a:ext>
                </a:extLst>
              </a:tr>
              <a:tr h="141732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使人和睦的人有福了！因为他们必称为神的儿子。</a:t>
                      </a:r>
                      <a:r>
                        <a:rPr lang="zh-CN" altLang="en-US" sz="1600" b="1" dirty="0"/>
                        <a:t>太 </a:t>
                      </a:r>
                      <a:r>
                        <a:rPr lang="en-US" altLang="zh-CN" sz="1600" b="1" dirty="0"/>
                        <a:t>5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9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因为神不是叫人混乱，乃是叫人安静。</a:t>
                      </a:r>
                      <a:r>
                        <a:rPr lang="zh-CN" altLang="en-US" sz="1600" b="1" dirty="0"/>
                        <a:t>林前 </a:t>
                      </a:r>
                      <a:r>
                        <a:rPr lang="en-US" altLang="zh-CN" sz="1600" b="1" dirty="0"/>
                        <a:t>14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33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dirty="0"/>
                        <a:t>主为我们舍命，我们从此就知道何为爱；我们也当为弟兄舍命。</a:t>
                      </a:r>
                      <a:r>
                        <a:rPr lang="zh-CN" altLang="en-US" sz="1600" b="1" dirty="0"/>
                        <a:t>约一 </a:t>
                      </a:r>
                      <a:r>
                        <a:rPr lang="en-US" altLang="zh-CN" sz="1600" b="1" dirty="0"/>
                        <a:t>3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16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600" b="1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体贴肉体的，就是死；体贴圣灵的，乃是生命、平安。</a:t>
                      </a:r>
                      <a:r>
                        <a:rPr lang="zh-CN" altLang="en-US" sz="1600" b="1" dirty="0"/>
                        <a:t>罗马书 </a:t>
                      </a:r>
                      <a:r>
                        <a:rPr lang="en-US" altLang="zh-CN" sz="1600" b="1" dirty="0"/>
                        <a:t>8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600" b="1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凡事谢恩；因为这是神在基督耶稣里向你们所定的旨意。</a:t>
                      </a:r>
                      <a:r>
                        <a:rPr lang="zh-CN" altLang="en-US" sz="1600" b="1" dirty="0"/>
                        <a:t>帖前 </a:t>
                      </a:r>
                      <a:r>
                        <a:rPr lang="en-US" altLang="zh-CN" sz="1600" b="1" dirty="0"/>
                        <a:t>5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18</a:t>
                      </a:r>
                      <a:endParaRPr lang="en-SG" altLang="zh-CN" sz="24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808801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E272D32-AE4E-4D2A-BC07-979D9B75B258}"/>
              </a:ext>
            </a:extLst>
          </p:cNvPr>
          <p:cNvSpPr txBox="1"/>
          <p:nvPr/>
        </p:nvSpPr>
        <p:spPr>
          <a:xfrm>
            <a:off x="0" y="28247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案例经文应用：你会怎么做？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xmlns="" val="44075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61CEE21-4F7B-4CC3-B469-B6DAE8E32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5857252"/>
              </p:ext>
            </p:extLst>
          </p:nvPr>
        </p:nvGraphicFramePr>
        <p:xfrm>
          <a:off x="285750" y="502920"/>
          <a:ext cx="11635740" cy="6206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17870">
                  <a:extLst>
                    <a:ext uri="{9D8B030D-6E8A-4147-A177-3AD203B41FA5}">
                      <a16:colId xmlns:a16="http://schemas.microsoft.com/office/drawing/2014/main" xmlns="" val="365478452"/>
                    </a:ext>
                  </a:extLst>
                </a:gridCol>
                <a:gridCol w="5817870">
                  <a:extLst>
                    <a:ext uri="{9D8B030D-6E8A-4147-A177-3AD203B41FA5}">
                      <a16:colId xmlns:a16="http://schemas.microsoft.com/office/drawing/2014/main" xmlns="" val="1969017088"/>
                    </a:ext>
                  </a:extLst>
                </a:gridCol>
              </a:tblGrid>
              <a:tr h="53721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/>
                        <a:t>主题经文</a:t>
                      </a:r>
                      <a:endParaRPr lang="en-S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/>
                        <a:t>应用</a:t>
                      </a:r>
                      <a:endParaRPr lang="en-SG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0253207"/>
                  </a:ext>
                </a:extLst>
              </a:tr>
              <a:tr h="1417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altLang="zh-CN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600" b="1" dirty="0"/>
                        <a:t>申命记 </a:t>
                      </a:r>
                      <a:r>
                        <a:rPr lang="en-US" altLang="zh-CN" sz="1600" b="1" dirty="0"/>
                        <a:t>6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5-7</a:t>
                      </a:r>
                      <a:endParaRPr lang="en-SG" altLang="zh-CN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800" b="0" dirty="0"/>
                        <a:t>你要尽心、尽性、尽力爱耶和华你的神。我今日所吩咐你的话都要记在心上，也要殷勤教训你的儿女。无论你坐在家里，行在路上，躺下，起来，都要谈论。</a:t>
                      </a: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600" b="1" dirty="0"/>
                        <a:t>太福音 </a:t>
                      </a:r>
                      <a:r>
                        <a:rPr lang="en-US" altLang="zh-CN" sz="1600" b="1" dirty="0"/>
                        <a:t>28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800" b="0" dirty="0"/>
                        <a:t>凡我所吩咐你们的，都教训他们遵守，我就常与你们同在，直到世界的末了。</a:t>
                      </a: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600" b="1" dirty="0"/>
                        <a:t>士师记 </a:t>
                      </a:r>
                      <a:r>
                        <a:rPr lang="en-US" altLang="zh-CN" sz="1600" b="1" dirty="0"/>
                        <a:t>14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800" b="0" dirty="0"/>
                        <a:t>他的父母却不知道这事是出于耶和华，因为祂找机会攻击非利士人。</a:t>
                      </a: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600" b="1" dirty="0"/>
                        <a:t>约书亚记 </a:t>
                      </a:r>
                      <a:r>
                        <a:rPr lang="en-US" altLang="zh-CN" sz="1600" b="1" dirty="0"/>
                        <a:t>5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800" b="0" dirty="0"/>
                        <a:t>他回答说：“不是的，我来是要作耶和华军队的元帅。” 约书亚就俯伏在地下拜，说：“我主有什么话吩咐仆人。”</a:t>
                      </a: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600" b="1" dirty="0"/>
                        <a:t>以西结书 </a:t>
                      </a:r>
                      <a:r>
                        <a:rPr lang="en-US" altLang="zh-CN" sz="1600" b="1" dirty="0"/>
                        <a:t>2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sz="1800" b="0" dirty="0"/>
                        <a:t>他们或听或不听，你只管将我的话告诉他们；他们是极其悖逆的。</a:t>
                      </a:r>
                      <a:endParaRPr lang="en-SG" altLang="zh-CN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CN" altLang="en-US" sz="1800" b="0" dirty="0"/>
                        <a:t>要能照神心意管教儿女首先要成为什么样的人？</a:t>
                      </a: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CN" altLang="en-US" sz="1800" b="0" dirty="0"/>
                        <a:t>神会透过什么帮助我们明白祂对我们孩子的心意？</a:t>
                      </a: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CN" altLang="en-US" sz="1800" b="0" dirty="0"/>
                        <a:t>当我们照神的心意，用神启示的方法管教孩子，遇到困难时，我们可以去哪里找帮助</a:t>
                      </a:r>
                      <a:r>
                        <a:rPr lang="zh-CN" altLang="en-US" sz="1800" b="0" dirty="0" smtClean="0"/>
                        <a:t>？</a:t>
                      </a:r>
                      <a:endParaRPr lang="en-US" altLang="zh-CN" sz="1800" b="0" dirty="0" smtClean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SG" altLang="zh-CN" sz="18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altLang="zh-CN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808801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66CCB3-3182-4746-9BB6-83003776D02F}"/>
              </a:ext>
            </a:extLst>
          </p:cNvPr>
          <p:cNvSpPr txBox="1"/>
          <p:nvPr/>
        </p:nvSpPr>
        <p:spPr>
          <a:xfrm>
            <a:off x="0" y="28247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/>
              <a:t>今天的目标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xmlns="" val="94180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61CEE21-4F7B-4CC3-B469-B6DAE8E32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5413546"/>
              </p:ext>
            </p:extLst>
          </p:nvPr>
        </p:nvGraphicFramePr>
        <p:xfrm>
          <a:off x="285750" y="720090"/>
          <a:ext cx="11635740" cy="4899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17870">
                  <a:extLst>
                    <a:ext uri="{9D8B030D-6E8A-4147-A177-3AD203B41FA5}">
                      <a16:colId xmlns:a16="http://schemas.microsoft.com/office/drawing/2014/main" xmlns="" val="365478452"/>
                    </a:ext>
                  </a:extLst>
                </a:gridCol>
                <a:gridCol w="5817870">
                  <a:extLst>
                    <a:ext uri="{9D8B030D-6E8A-4147-A177-3AD203B41FA5}">
                      <a16:colId xmlns:a16="http://schemas.microsoft.com/office/drawing/2014/main" xmlns="" val="1969017088"/>
                    </a:ext>
                  </a:extLst>
                </a:gridCol>
              </a:tblGrid>
              <a:tr h="537210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人的方法：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不喜欢的选项</a:t>
                      </a:r>
                      <a:r>
                        <a:rPr lang="en-US" altLang="zh-CN" sz="2400" b="1" dirty="0"/>
                        <a:t>+</a:t>
                      </a:r>
                      <a:r>
                        <a:rPr lang="zh-CN" altLang="en-US" sz="2400" b="1" dirty="0"/>
                        <a:t>宁死不屈的选项</a:t>
                      </a:r>
                      <a:endParaRPr lang="en-S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神的方法：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不喜欢服从的选项</a:t>
                      </a:r>
                      <a:r>
                        <a:rPr lang="en-US" altLang="zh-CN" sz="2400" dirty="0"/>
                        <a:t>+</a:t>
                      </a:r>
                      <a:r>
                        <a:rPr lang="zh-CN" altLang="en-US" sz="2400" b="1" dirty="0"/>
                        <a:t>宁死不服的选项</a:t>
                      </a:r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0253207"/>
                  </a:ext>
                </a:extLst>
              </a:tr>
              <a:tr h="141732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不做功课</a:t>
                      </a:r>
                      <a:endParaRPr lang="en-SG" altLang="zh-CN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CN" altLang="en-US" dirty="0"/>
                        <a:t>不做功课</a:t>
                      </a:r>
                      <a:r>
                        <a:rPr lang="en-US" altLang="zh-CN" dirty="0"/>
                        <a:t>+</a:t>
                      </a:r>
                      <a:r>
                        <a:rPr lang="zh-CN" altLang="en-US" dirty="0"/>
                        <a:t>留在房间里</a:t>
                      </a:r>
                      <a:r>
                        <a:rPr lang="en-US" altLang="zh-CN" dirty="0"/>
                        <a:t>24</a:t>
                      </a:r>
                      <a:r>
                        <a:rPr lang="zh-CN" altLang="en-US" dirty="0"/>
                        <a:t>小时，二选一。</a:t>
                      </a:r>
                      <a:endParaRPr lang="en-SG" altLang="zh-CN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CN" altLang="en-US" dirty="0"/>
                        <a:t>对人的了解才能找出有效的选项组合</a:t>
                      </a:r>
                      <a:endParaRPr lang="en-SG" altLang="zh-CN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zh-CN" altLang="en-US" dirty="0"/>
                        <a:t>让人看见自己的藉口：不是不能，是不愿意。</a:t>
                      </a:r>
                      <a:endParaRPr lang="en-SG" altLang="zh-CN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SG" altLang="zh-CN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SG" altLang="zh-CN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SG" altLang="zh-CN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SG" altLang="zh-CN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不愿意做行政工作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愿意帮助人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最难搞的人</a:t>
                      </a:r>
                      <a:r>
                        <a:rPr lang="en-US" altLang="zh-CN" dirty="0"/>
                        <a:t>+</a:t>
                      </a:r>
                      <a:r>
                        <a:rPr lang="zh-CN" altLang="en-US" dirty="0"/>
                        <a:t>神的最高指令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神对我的了解提供最有效的选项组合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让人看见自己的灵命：还是无法完全顺服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让人看见神的大爱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8088015"/>
                  </a:ext>
                </a:extLst>
              </a:tr>
              <a:tr h="967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/>
                        <a:t>行为的改变不等于灵命的改变</a:t>
                      </a:r>
                      <a:endParaRPr lang="en-SG" sz="2400" dirty="0"/>
                    </a:p>
                    <a:p>
                      <a:endParaRPr lang="en-S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灵命的改变带来行为的改变</a:t>
                      </a:r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752264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66CCB3-3182-4746-9BB6-83003776D02F}"/>
              </a:ext>
            </a:extLst>
          </p:cNvPr>
          <p:cNvSpPr txBox="1"/>
          <p:nvPr/>
        </p:nvSpPr>
        <p:spPr>
          <a:xfrm>
            <a:off x="285750" y="350758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例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291802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61CEE21-4F7B-4CC3-B469-B6DAE8E32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5862535"/>
              </p:ext>
            </p:extLst>
          </p:nvPr>
        </p:nvGraphicFramePr>
        <p:xfrm>
          <a:off x="285750" y="720090"/>
          <a:ext cx="11635740" cy="5661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17870">
                  <a:extLst>
                    <a:ext uri="{9D8B030D-6E8A-4147-A177-3AD203B41FA5}">
                      <a16:colId xmlns:a16="http://schemas.microsoft.com/office/drawing/2014/main" xmlns="" val="365478452"/>
                    </a:ext>
                  </a:extLst>
                </a:gridCol>
                <a:gridCol w="5817870">
                  <a:extLst>
                    <a:ext uri="{9D8B030D-6E8A-4147-A177-3AD203B41FA5}">
                      <a16:colId xmlns:a16="http://schemas.microsoft.com/office/drawing/2014/main" xmlns="" val="1969017088"/>
                    </a:ext>
                  </a:extLst>
                </a:gridCol>
              </a:tblGrid>
              <a:tr h="537210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人的方法：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不喜欢的选项</a:t>
                      </a:r>
                      <a:r>
                        <a:rPr lang="en-US" altLang="zh-CN" sz="2400" b="1" dirty="0"/>
                        <a:t>+</a:t>
                      </a:r>
                      <a:r>
                        <a:rPr lang="zh-CN" altLang="en-US" sz="2400" b="1" dirty="0"/>
                        <a:t>宁死不屈的选项</a:t>
                      </a:r>
                      <a:endParaRPr lang="en-S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神的方法：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不喜欢服从的选项</a:t>
                      </a:r>
                      <a:r>
                        <a:rPr lang="en-US" altLang="zh-CN" sz="2400" dirty="0"/>
                        <a:t>+</a:t>
                      </a:r>
                      <a:r>
                        <a:rPr lang="zh-CN" altLang="en-US" sz="2400" b="1" dirty="0"/>
                        <a:t>宁死不服的选项</a:t>
                      </a:r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0253207"/>
                  </a:ext>
                </a:extLst>
              </a:tr>
              <a:tr h="1417320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使人和睦的人有福了！因为他们必称为神的儿子。</a:t>
                      </a:r>
                      <a:r>
                        <a:rPr lang="zh-CN" altLang="en-US" sz="1600" b="1" dirty="0"/>
                        <a:t>太 </a:t>
                      </a:r>
                      <a:r>
                        <a:rPr lang="en-US" altLang="zh-CN" sz="1600" b="1" dirty="0"/>
                        <a:t>5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9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因为神不是叫人混乱，乃是叫人安静。</a:t>
                      </a:r>
                      <a:r>
                        <a:rPr lang="zh-CN" altLang="en-US" sz="1600" b="1" dirty="0"/>
                        <a:t>林前 </a:t>
                      </a:r>
                      <a:r>
                        <a:rPr lang="en-US" altLang="zh-CN" sz="1600" b="1" dirty="0"/>
                        <a:t>14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33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dirty="0"/>
                        <a:t>主为我们舍命，我们从此就知道何为爱；我们也当为弟兄舍命。</a:t>
                      </a:r>
                      <a:r>
                        <a:rPr lang="zh-CN" altLang="en-US" sz="1600" b="1" dirty="0"/>
                        <a:t>约一 </a:t>
                      </a:r>
                      <a:r>
                        <a:rPr lang="en-US" altLang="zh-CN" sz="1600" b="1" dirty="0"/>
                        <a:t>3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16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600" b="1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体贴肉体的，就是死；体贴圣灵的，乃是生命、平安。</a:t>
                      </a:r>
                      <a:r>
                        <a:rPr lang="zh-CN" altLang="en-US" sz="1600" b="1" dirty="0"/>
                        <a:t>罗马书 </a:t>
                      </a:r>
                      <a:r>
                        <a:rPr lang="en-US" altLang="zh-CN" sz="1600" b="1" dirty="0"/>
                        <a:t>8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600" b="1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凡事谢恩；因为这是神在基督耶稣里向你们所定的旨意。</a:t>
                      </a:r>
                      <a:r>
                        <a:rPr lang="zh-CN" altLang="en-US" sz="1600" b="1" dirty="0"/>
                        <a:t>帖前 </a:t>
                      </a:r>
                      <a:r>
                        <a:rPr lang="en-US" altLang="zh-CN" sz="1600" b="1" dirty="0"/>
                        <a:t>5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18</a:t>
                      </a:r>
                      <a:endParaRPr lang="en-SG" altLang="zh-CN" sz="24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8088015"/>
                  </a:ext>
                </a:extLst>
              </a:tr>
              <a:tr h="967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/>
                        <a:t>行为的改变不等于灵命的改变</a:t>
                      </a:r>
                      <a:endParaRPr lang="en-SG" sz="2400" dirty="0"/>
                    </a:p>
                    <a:p>
                      <a:endParaRPr lang="en-S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灵命的改变带来行为的改变</a:t>
                      </a:r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752264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66CCB3-3182-4746-9BB6-83003776D02F}"/>
              </a:ext>
            </a:extLst>
          </p:cNvPr>
          <p:cNvSpPr txBox="1"/>
          <p:nvPr/>
        </p:nvSpPr>
        <p:spPr>
          <a:xfrm>
            <a:off x="285750" y="350758"/>
            <a:ext cx="376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例</a:t>
            </a:r>
            <a:r>
              <a:rPr lang="en-US" altLang="zh-CN" dirty="0"/>
              <a:t>1</a:t>
            </a:r>
            <a:r>
              <a:rPr lang="zh-CN" altLang="en-US" dirty="0"/>
              <a:t>：哪一节经文适用于这个案例？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1224244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61CEE21-4F7B-4CC3-B469-B6DAE8E32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1554363"/>
              </p:ext>
            </p:extLst>
          </p:nvPr>
        </p:nvGraphicFramePr>
        <p:xfrm>
          <a:off x="251460" y="720090"/>
          <a:ext cx="11670030" cy="5996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5015">
                  <a:extLst>
                    <a:ext uri="{9D8B030D-6E8A-4147-A177-3AD203B41FA5}">
                      <a16:colId xmlns:a16="http://schemas.microsoft.com/office/drawing/2014/main" xmlns="" val="365478452"/>
                    </a:ext>
                  </a:extLst>
                </a:gridCol>
                <a:gridCol w="5835015">
                  <a:extLst>
                    <a:ext uri="{9D8B030D-6E8A-4147-A177-3AD203B41FA5}">
                      <a16:colId xmlns:a16="http://schemas.microsoft.com/office/drawing/2014/main" xmlns="" val="1969017088"/>
                    </a:ext>
                  </a:extLst>
                </a:gridCol>
              </a:tblGrid>
              <a:tr h="5372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/>
                        <a:t>人的方法：正向引导</a:t>
                      </a:r>
                      <a:endParaRPr lang="en-SG" altLang="zh-CN" sz="2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/>
                        <a:t>“如果。。。我就可以”连问</a:t>
                      </a:r>
                      <a:r>
                        <a:rPr lang="en-US" altLang="zh-CN" sz="2400" b="1" dirty="0"/>
                        <a:t>6</a:t>
                      </a:r>
                      <a:r>
                        <a:rPr lang="zh-CN" altLang="en-US" sz="2400" b="1" dirty="0"/>
                        <a:t>次填充题</a:t>
                      </a:r>
                      <a:endParaRPr lang="en-S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神的方法：遵守神的命令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读神的话与凡事谢恩</a:t>
                      </a:r>
                      <a:endParaRPr lang="en-SG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0253207"/>
                  </a:ext>
                </a:extLst>
              </a:tr>
              <a:tr h="141732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如果我能尽力有尊严的活下去，我就可以不给家人造成伤害，就可以渐渐活出神的荣耀。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如果我能尽力有尊严的活下去，我就可以恢复我从前的快乐。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如果我能尽力有尊严的活下去，我就可以经历后面的人生。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如果我能尽力有尊严的活下去，我就可以经历神的恩赐，看到自己的孙辈。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如果我能尽力有尊严的活下去，我就可以有机会再见到您，把如头像上那个我展示给您看，当面感谢您对我的帮助。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如果我能尽力有尊严的活下去，我就可以有机会将我的经历分享给更多的人，让他们得到帮助。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从此你只可以跟我分享你找到对你有帮助的经文。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这节经文是什么意思？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上帝让你找到这节经文要对你说什么？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你的反应是什么？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我的反应是“哭！” “我可以去死吗？”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我没有权力回答这个问题，你得问耶稣。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重新找了一节经文。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重复</a:t>
                      </a:r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，</a:t>
                      </a:r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“神要我坚持下去。”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你的反应是什么？没反应。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从来没听见你感恩。你要练习凡事谢恩。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看见了耶稣，有了平安喜乐。</a:t>
                      </a:r>
                      <a:endParaRPr lang="en-SG" altLang="zh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8088015"/>
                  </a:ext>
                </a:extLst>
              </a:tr>
              <a:tr h="967740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短暂的效果无法产生自发持续的力量</a:t>
                      </a:r>
                      <a:endParaRPr lang="en-S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与源头连接生命得到改变</a:t>
                      </a:r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752264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66CCB3-3182-4746-9BB6-83003776D02F}"/>
              </a:ext>
            </a:extLst>
          </p:cNvPr>
          <p:cNvSpPr txBox="1"/>
          <p:nvPr/>
        </p:nvSpPr>
        <p:spPr>
          <a:xfrm>
            <a:off x="270510" y="350758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例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3420625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61CEE21-4F7B-4CC3-B469-B6DAE8E32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2797503"/>
              </p:ext>
            </p:extLst>
          </p:nvPr>
        </p:nvGraphicFramePr>
        <p:xfrm>
          <a:off x="285750" y="720090"/>
          <a:ext cx="11635740" cy="5661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17870">
                  <a:extLst>
                    <a:ext uri="{9D8B030D-6E8A-4147-A177-3AD203B41FA5}">
                      <a16:colId xmlns:a16="http://schemas.microsoft.com/office/drawing/2014/main" xmlns="" val="365478452"/>
                    </a:ext>
                  </a:extLst>
                </a:gridCol>
                <a:gridCol w="5817870">
                  <a:extLst>
                    <a:ext uri="{9D8B030D-6E8A-4147-A177-3AD203B41FA5}">
                      <a16:colId xmlns:a16="http://schemas.microsoft.com/office/drawing/2014/main" xmlns="" val="1969017088"/>
                    </a:ext>
                  </a:extLst>
                </a:gridCol>
              </a:tblGrid>
              <a:tr h="5372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/>
                        <a:t>人的方法：正向引导</a:t>
                      </a:r>
                      <a:endParaRPr lang="en-SG" altLang="zh-CN" sz="2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/>
                        <a:t>“如果。。。我就可以”连问</a:t>
                      </a:r>
                      <a:r>
                        <a:rPr lang="en-US" altLang="zh-CN" sz="2400" b="1" dirty="0"/>
                        <a:t>6</a:t>
                      </a:r>
                      <a:r>
                        <a:rPr lang="zh-CN" altLang="en-US" sz="2400" b="1" dirty="0"/>
                        <a:t>次填充题</a:t>
                      </a:r>
                      <a:endParaRPr lang="en-S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神的方法：遵守神的命令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读神的话与凡事谢恩</a:t>
                      </a:r>
                      <a:endParaRPr lang="en-SG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0253207"/>
                  </a:ext>
                </a:extLst>
              </a:tr>
              <a:tr h="1417320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使人和睦的人有福了！因为他们必称为神的儿子。</a:t>
                      </a:r>
                      <a:r>
                        <a:rPr lang="zh-CN" altLang="en-US" sz="1600" b="1" dirty="0"/>
                        <a:t>太 </a:t>
                      </a:r>
                      <a:r>
                        <a:rPr lang="en-US" altLang="zh-CN" sz="1600" b="1" dirty="0"/>
                        <a:t>5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9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因为神不是叫人混乱，乃是叫人安静。</a:t>
                      </a:r>
                      <a:r>
                        <a:rPr lang="zh-CN" altLang="en-US" sz="1600" b="1" dirty="0"/>
                        <a:t>林前 </a:t>
                      </a:r>
                      <a:r>
                        <a:rPr lang="en-US" altLang="zh-CN" sz="1600" b="1" dirty="0"/>
                        <a:t>14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33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dirty="0"/>
                        <a:t>主为我们舍命，我们从此就知道何为爱；我们也当为弟兄舍命。</a:t>
                      </a:r>
                      <a:r>
                        <a:rPr lang="zh-CN" altLang="en-US" sz="1600" b="1" dirty="0"/>
                        <a:t>约一 </a:t>
                      </a:r>
                      <a:r>
                        <a:rPr lang="en-US" altLang="zh-CN" sz="1600" b="1" dirty="0"/>
                        <a:t>3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16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600" b="1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体贴肉体的，就是死；体贴圣灵的，乃是生命、平安。</a:t>
                      </a:r>
                      <a:r>
                        <a:rPr lang="zh-CN" altLang="en-US" sz="1600" b="1" dirty="0"/>
                        <a:t>罗马书 </a:t>
                      </a:r>
                      <a:r>
                        <a:rPr lang="en-US" altLang="zh-CN" sz="1600" b="1" dirty="0"/>
                        <a:t>8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600" b="1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凡事谢恩；因为这是神在基督耶稣里向你们所定的旨意。</a:t>
                      </a:r>
                      <a:r>
                        <a:rPr lang="zh-CN" altLang="en-US" sz="1600" b="1" dirty="0"/>
                        <a:t>帖前 </a:t>
                      </a:r>
                      <a:r>
                        <a:rPr lang="en-US" altLang="zh-CN" sz="1600" b="1" dirty="0"/>
                        <a:t>5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18</a:t>
                      </a:r>
                      <a:endParaRPr lang="en-SG" altLang="zh-CN" sz="24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8088015"/>
                  </a:ext>
                </a:extLst>
              </a:tr>
              <a:tr h="967740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短暂的效果无法产生自发持续的力量</a:t>
                      </a:r>
                      <a:endParaRPr lang="en-SG" sz="2400" dirty="0"/>
                    </a:p>
                    <a:p>
                      <a:endParaRPr lang="en-S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与源头连接生命得到改变</a:t>
                      </a:r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752264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66CCB3-3182-4746-9BB6-83003776D02F}"/>
              </a:ext>
            </a:extLst>
          </p:cNvPr>
          <p:cNvSpPr txBox="1"/>
          <p:nvPr/>
        </p:nvSpPr>
        <p:spPr>
          <a:xfrm>
            <a:off x="285750" y="350758"/>
            <a:ext cx="376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例</a:t>
            </a:r>
            <a:r>
              <a:rPr lang="en-US" altLang="zh-CN" dirty="0"/>
              <a:t>2</a:t>
            </a:r>
            <a:r>
              <a:rPr lang="zh-CN" altLang="en-US" dirty="0"/>
              <a:t>：哪一节经文适用于这个案例？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28555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61CEE21-4F7B-4CC3-B469-B6DAE8E32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0957481"/>
              </p:ext>
            </p:extLst>
          </p:nvPr>
        </p:nvGraphicFramePr>
        <p:xfrm>
          <a:off x="274320" y="720090"/>
          <a:ext cx="11658600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9300">
                  <a:extLst>
                    <a:ext uri="{9D8B030D-6E8A-4147-A177-3AD203B41FA5}">
                      <a16:colId xmlns:a16="http://schemas.microsoft.com/office/drawing/2014/main" xmlns="" val="365478452"/>
                    </a:ext>
                  </a:extLst>
                </a:gridCol>
                <a:gridCol w="5829300">
                  <a:extLst>
                    <a:ext uri="{9D8B030D-6E8A-4147-A177-3AD203B41FA5}">
                      <a16:colId xmlns:a16="http://schemas.microsoft.com/office/drawing/2014/main" xmlns="" val="1969017088"/>
                    </a:ext>
                  </a:extLst>
                </a:gridCol>
              </a:tblGrid>
              <a:tr h="537210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人的方法：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有罪的被造与另一个有罪的被造</a:t>
                      </a:r>
                      <a:endParaRPr lang="en-S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神的方法：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有罪的被造与圣洁的全能神</a:t>
                      </a:r>
                      <a:endParaRPr lang="en-SG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0253207"/>
                  </a:ext>
                </a:extLst>
              </a:tr>
              <a:tr h="141732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问题陈述。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回想一个类似问题成功的经验。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根据问题陈述定一个目标。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会阻碍你达标的障碍。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克服障碍的帮助。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得到所需帮助的成功案例。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藉祷告向神倾诉问题陈述。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针对问题的解答。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感谢。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针对解答定一个新目标。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交托一切能想到的障碍。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等候留意神供应的日常。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针对障碍能得到的一切帮助。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感谢。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endParaRPr lang="en-SG" altLang="zh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8088015"/>
                  </a:ext>
                </a:extLst>
              </a:tr>
              <a:tr h="967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/>
                        <a:t>针对一个特殊状况的效果无法产生学习转移。</a:t>
                      </a:r>
                      <a:endParaRPr lang="en-SG" sz="2400" dirty="0"/>
                    </a:p>
                    <a:p>
                      <a:endParaRPr lang="en-S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个体罪被对付，被神的爱和全能吸引，从神得到最好的帮助，不需其他人的引导。</a:t>
                      </a:r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752264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66CCB3-3182-4746-9BB6-83003776D02F}"/>
              </a:ext>
            </a:extLst>
          </p:cNvPr>
          <p:cNvSpPr txBox="1"/>
          <p:nvPr/>
        </p:nvSpPr>
        <p:spPr>
          <a:xfrm>
            <a:off x="274320" y="350758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例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3985465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61CEE21-4F7B-4CC3-B469-B6DAE8E32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425892"/>
              </p:ext>
            </p:extLst>
          </p:nvPr>
        </p:nvGraphicFramePr>
        <p:xfrm>
          <a:off x="285750" y="720090"/>
          <a:ext cx="11635740" cy="5661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17870">
                  <a:extLst>
                    <a:ext uri="{9D8B030D-6E8A-4147-A177-3AD203B41FA5}">
                      <a16:colId xmlns:a16="http://schemas.microsoft.com/office/drawing/2014/main" xmlns="" val="365478452"/>
                    </a:ext>
                  </a:extLst>
                </a:gridCol>
                <a:gridCol w="5817870">
                  <a:extLst>
                    <a:ext uri="{9D8B030D-6E8A-4147-A177-3AD203B41FA5}">
                      <a16:colId xmlns:a16="http://schemas.microsoft.com/office/drawing/2014/main" xmlns="" val="1969017088"/>
                    </a:ext>
                  </a:extLst>
                </a:gridCol>
              </a:tblGrid>
              <a:tr h="537210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人的方法：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有罪的被造与另一个有罪的被造</a:t>
                      </a:r>
                      <a:endParaRPr lang="en-S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神的方法：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有罪的被造与圣洁的全能神</a:t>
                      </a:r>
                      <a:endParaRPr lang="en-SG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0253207"/>
                  </a:ext>
                </a:extLst>
              </a:tr>
              <a:tr h="1417320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使人和睦的人有福了！因为他们必称为神的儿子。</a:t>
                      </a:r>
                      <a:r>
                        <a:rPr lang="zh-CN" altLang="en-US" sz="1600" b="1" dirty="0"/>
                        <a:t>太 </a:t>
                      </a:r>
                      <a:r>
                        <a:rPr lang="en-US" altLang="zh-CN" sz="1600" b="1" dirty="0"/>
                        <a:t>5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9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因为神不是叫人混乱，乃是叫人安静。</a:t>
                      </a:r>
                      <a:r>
                        <a:rPr lang="zh-CN" altLang="en-US" sz="1600" b="1" dirty="0"/>
                        <a:t>林前 </a:t>
                      </a:r>
                      <a:r>
                        <a:rPr lang="en-US" altLang="zh-CN" sz="1600" b="1" dirty="0"/>
                        <a:t>14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33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SG" altLang="zh-CN" sz="2400" b="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dirty="0"/>
                        <a:t>主为我们舍命，我们从此就知道何为爱；我们也当为弟兄舍命。</a:t>
                      </a:r>
                      <a:r>
                        <a:rPr lang="zh-CN" altLang="en-US" sz="1600" b="1" dirty="0"/>
                        <a:t>约一 </a:t>
                      </a:r>
                      <a:r>
                        <a:rPr lang="en-US" altLang="zh-CN" sz="1600" b="1" dirty="0"/>
                        <a:t>3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16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600" b="1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体贴肉体的，就是死；体贴圣灵的，乃是生命、平安。</a:t>
                      </a:r>
                      <a:r>
                        <a:rPr lang="zh-CN" altLang="en-US" sz="1600" b="1" dirty="0"/>
                        <a:t>罗马书 </a:t>
                      </a:r>
                      <a:r>
                        <a:rPr lang="en-US" altLang="zh-CN" sz="1600" b="1" dirty="0"/>
                        <a:t>8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6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1600" b="1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0" dirty="0"/>
                        <a:t>凡事谢恩；因为这是神在基督耶稣里向你们所定的旨意。</a:t>
                      </a:r>
                      <a:r>
                        <a:rPr lang="zh-CN" altLang="en-US" sz="1600" b="1" dirty="0"/>
                        <a:t>帖前 </a:t>
                      </a:r>
                      <a:r>
                        <a:rPr lang="en-US" altLang="zh-CN" sz="1600" b="1" dirty="0"/>
                        <a:t>5</a:t>
                      </a:r>
                      <a:r>
                        <a:rPr lang="zh-CN" altLang="en-US" sz="1600" b="1" dirty="0"/>
                        <a:t>：</a:t>
                      </a:r>
                      <a:r>
                        <a:rPr lang="en-US" altLang="zh-CN" sz="1600" b="1" dirty="0"/>
                        <a:t>18</a:t>
                      </a:r>
                      <a:endParaRPr lang="en-SG" altLang="zh-CN" sz="2400" b="0" dirty="0"/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zh-CN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8088015"/>
                  </a:ext>
                </a:extLst>
              </a:tr>
              <a:tr h="967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/>
                        <a:t>针对一个特殊状况的效果无法产生学习转移。</a:t>
                      </a:r>
                      <a:endParaRPr lang="en-S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个体罪被对付，被神的爱和全能吸引，从神得到最好的帮助，不需其他人的引导。</a:t>
                      </a:r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752264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66CCB3-3182-4746-9BB6-83003776D02F}"/>
              </a:ext>
            </a:extLst>
          </p:cNvPr>
          <p:cNvSpPr txBox="1"/>
          <p:nvPr/>
        </p:nvSpPr>
        <p:spPr>
          <a:xfrm>
            <a:off x="285750" y="350758"/>
            <a:ext cx="376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例</a:t>
            </a:r>
            <a:r>
              <a:rPr lang="en-US" altLang="zh-CN" dirty="0"/>
              <a:t>3</a:t>
            </a:r>
            <a:r>
              <a:rPr lang="zh-CN" altLang="en-US" dirty="0"/>
              <a:t>：哪一节经文适用于这个案例？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xmlns="" val="449795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66CCB3-3182-4746-9BB6-83003776D02F}"/>
              </a:ext>
            </a:extLst>
          </p:cNvPr>
          <p:cNvSpPr txBox="1"/>
          <p:nvPr/>
        </p:nvSpPr>
        <p:spPr>
          <a:xfrm>
            <a:off x="274320" y="151068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例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endParaRPr lang="en-SG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4E521521-490A-4E3D-84BF-ADC323B41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23680"/>
              </p:ext>
            </p:extLst>
          </p:nvPr>
        </p:nvGraphicFramePr>
        <p:xfrm>
          <a:off x="274320" y="520400"/>
          <a:ext cx="11658600" cy="62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1820">
                  <a:extLst>
                    <a:ext uri="{9D8B030D-6E8A-4147-A177-3AD203B41FA5}">
                      <a16:colId xmlns:a16="http://schemas.microsoft.com/office/drawing/2014/main" xmlns="" val="365478452"/>
                    </a:ext>
                  </a:extLst>
                </a:gridCol>
                <a:gridCol w="4389120">
                  <a:extLst>
                    <a:ext uri="{9D8B030D-6E8A-4147-A177-3AD203B41FA5}">
                      <a16:colId xmlns:a16="http://schemas.microsoft.com/office/drawing/2014/main" xmlns="" val="1969017088"/>
                    </a:ext>
                  </a:extLst>
                </a:gridCol>
                <a:gridCol w="4137660">
                  <a:extLst>
                    <a:ext uri="{9D8B030D-6E8A-4147-A177-3AD203B41FA5}">
                      <a16:colId xmlns:a16="http://schemas.microsoft.com/office/drawing/2014/main" xmlns="" val="3094535059"/>
                    </a:ext>
                  </a:extLst>
                </a:gridCol>
              </a:tblGrid>
              <a:tr h="537210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人的方法：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负面的情绪调节</a:t>
                      </a:r>
                      <a:endParaRPr lang="en-S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神的方法：</a:t>
                      </a:r>
                      <a:endParaRPr lang="en-SG" altLang="zh-CN" sz="2400" dirty="0"/>
                    </a:p>
                    <a:p>
                      <a:r>
                        <a:rPr lang="zh-CN" altLang="en-US" sz="2400" b="1" dirty="0"/>
                        <a:t>与神连接的情绪调节</a:t>
                      </a:r>
                      <a:endParaRPr lang="en-S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/>
                        <a:t>例子：</a:t>
                      </a:r>
                      <a:endParaRPr lang="en-SG" altLang="zh-CN" sz="2400" dirty="0"/>
                    </a:p>
                    <a:p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0253207"/>
                  </a:ext>
                </a:extLst>
              </a:tr>
              <a:tr h="141732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下命令。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用强。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伤害对方或伤害自己。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放弃。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不了了之。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询问事实之前先澄清情绪。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问明情绪的原由。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厘清无谓的负面情绪。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肯定对的行为。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问明问题行为。为什么？你是否？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肯定提高自尊之正确的行为。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dirty="0"/>
                        <a:t>探索真实的自我：</a:t>
                      </a:r>
                      <a:endParaRPr lang="en-SG" altLang="zh-CN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dirty="0"/>
                        <a:t>问题行为当下你有什么选择？</a:t>
                      </a:r>
                      <a:endParaRPr lang="en-SG" altLang="zh-CN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dirty="0"/>
                        <a:t>事件给你带来什么影响？你的反应是什么？</a:t>
                      </a:r>
                      <a:endParaRPr lang="en-SG" altLang="zh-CN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dirty="0"/>
                        <a:t>你的应对技巧？思考的逻辑？你的原则？</a:t>
                      </a:r>
                      <a:endParaRPr lang="en-SG" altLang="zh-CN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dirty="0"/>
                        <a:t>对于原则带来之后果的反应？如何更有效的遵守原则</a:t>
                      </a:r>
                      <a:r>
                        <a:rPr lang="en-SG" altLang="zh-CN" dirty="0"/>
                        <a:t>, </a:t>
                      </a:r>
                      <a:r>
                        <a:rPr lang="zh-CN" altLang="en-US" dirty="0"/>
                        <a:t>带来理想后果？</a:t>
                      </a:r>
                      <a:endParaRPr lang="en-SG" altLang="zh-CN" dirty="0"/>
                    </a:p>
                    <a:p>
                      <a:pPr marL="0" indent="0">
                        <a:buNone/>
                      </a:pPr>
                      <a:r>
                        <a:rPr lang="en-US" altLang="zh-CN" dirty="0"/>
                        <a:t>8. </a:t>
                      </a:r>
                      <a:r>
                        <a:rPr lang="zh-CN" altLang="en-US" dirty="0"/>
                        <a:t>达到理想后果后的你是一个什么样的人？</a:t>
                      </a:r>
                      <a:endParaRPr lang="en-SG" altLang="zh-CN" dirty="0"/>
                    </a:p>
                    <a:p>
                      <a:pPr marL="342900" indent="-342900">
                        <a:buAutoNum type="arabicPeriod"/>
                      </a:pPr>
                      <a:endParaRPr lang="en-SG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zh-CN" altLang="en-US" sz="1600" dirty="0"/>
                        <a:t>你为什么看起来这么难过？</a:t>
                      </a:r>
                      <a:endParaRPr lang="en-SG" altLang="zh-CN" sz="160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sz="1600" dirty="0"/>
                        <a:t>所以你觉得被冤枉了？</a:t>
                      </a:r>
                      <a:endParaRPr lang="en-SG" altLang="zh-CN" sz="160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sz="1600" dirty="0"/>
                        <a:t>每个人都有权选择他表达情绪的方法。你有你的方法，爸爸有爸爸的方法。</a:t>
                      </a:r>
                      <a:endParaRPr lang="en-SG" altLang="zh-CN" sz="160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sz="1600" dirty="0"/>
                        <a:t>你主动来找我谈是对的。</a:t>
                      </a:r>
                      <a:endParaRPr lang="en-SG" altLang="zh-CN" sz="160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sz="1600" dirty="0"/>
                        <a:t>爸爸为什么这么生气？他忽然间无端端就大发脾气吗？他叫你放下手机时，你是否还在用？</a:t>
                      </a:r>
                      <a:endParaRPr lang="en-SG" altLang="zh-CN" sz="160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sz="1600" dirty="0"/>
                        <a:t>这次你对爸爸生气的反应比以前冷静，有进步！</a:t>
                      </a:r>
                      <a:endParaRPr lang="en-SG" altLang="zh-CN" sz="160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sz="1600" dirty="0"/>
                        <a:t>你观察到什么？我和爸爸生气时有什么不一样？看到爸爸因为你不听他的话而生气伤害他自己，你有什么感觉？你可以做什么？</a:t>
                      </a:r>
                      <a:endParaRPr lang="en-SG" altLang="zh-CN" sz="160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sz="1600" dirty="0"/>
                        <a:t>看到爸爸不必因生气而伤害自己，你觉得如何？那是一种什么样的你？你喜欢那样的自己吗？</a:t>
                      </a:r>
                      <a:endParaRPr lang="en-SG" altLang="zh-CN" sz="1600" dirty="0"/>
                    </a:p>
                    <a:p>
                      <a:pPr marL="342900" indent="-342900">
                        <a:buAutoNum type="arabicPeriod"/>
                      </a:pPr>
                      <a:endParaRPr lang="en-SG" altLang="zh-C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8088015"/>
                  </a:ext>
                </a:extLst>
              </a:tr>
              <a:tr h="967740"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怒气伤害自己和对方</a:t>
                      </a:r>
                      <a:endParaRPr lang="en-SG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CN" altLang="en-US" sz="2400" dirty="0"/>
                        <a:t>被神调节过的父母才能用神的方法调节孩子</a:t>
                      </a:r>
                      <a:endParaRPr lang="en-SG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7522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27323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3653</Words>
  <Application>Microsoft Office PowerPoint</Application>
  <PresentationFormat>Custom</PresentationFormat>
  <Paragraphs>285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 EVANGELINE</dc:creator>
  <cp:lastModifiedBy>bc.teo@live.com</cp:lastModifiedBy>
  <cp:revision>68</cp:revision>
  <cp:lastPrinted>2018-11-01T06:01:49Z</cp:lastPrinted>
  <dcterms:created xsi:type="dcterms:W3CDTF">2018-10-30T01:12:20Z</dcterms:created>
  <dcterms:modified xsi:type="dcterms:W3CDTF">2018-11-04T06:53:12Z</dcterms:modified>
</cp:coreProperties>
</file>